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523" r:id="rId2"/>
    <p:sldId id="524" r:id="rId3"/>
    <p:sldId id="587" r:id="rId4"/>
    <p:sldId id="588" r:id="rId5"/>
    <p:sldId id="589" r:id="rId6"/>
    <p:sldId id="527" r:id="rId7"/>
    <p:sldId id="581" r:id="rId8"/>
    <p:sldId id="531" r:id="rId9"/>
    <p:sldId id="533" r:id="rId10"/>
    <p:sldId id="535" r:id="rId11"/>
    <p:sldId id="536" r:id="rId12"/>
    <p:sldId id="537" r:id="rId13"/>
    <p:sldId id="539" r:id="rId14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4" userDrawn="1">
          <p15:clr>
            <a:srgbClr val="A4A3A4"/>
          </p15:clr>
        </p15:guide>
        <p15:guide id="2" pos="223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669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2" autoAdjust="0"/>
    <p:restoredTop sz="72727" autoAdjust="0"/>
  </p:normalViewPr>
  <p:slideViewPr>
    <p:cSldViewPr>
      <p:cViewPr>
        <p:scale>
          <a:sx n="74" d="100"/>
          <a:sy n="74" d="100"/>
        </p:scale>
        <p:origin x="15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868" y="-90"/>
      </p:cViewPr>
      <p:guideLst>
        <p:guide orient="horz" pos="3224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296" y="2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440F6777-E047-4C5B-B09B-42CEF1F4AFC1}" type="datetimeFigureOut">
              <a:rPr lang="en-US" smtClean="0"/>
              <a:t>4/23/2025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296" y="9721106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25BB45F1-0FD9-451F-8951-FA131D4D9B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22477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en-SG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6" y="2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3141E476-CB2D-48B1-9399-5E5D22EEA0FC}" type="datetimeFigureOut">
              <a:rPr lang="en-SG" smtClean="0"/>
              <a:pPr/>
              <a:t>23/4/2025</a:t>
            </a:fld>
            <a:endParaRPr lang="en-SG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0600" y="768350"/>
            <a:ext cx="5118100" cy="3838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SG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6" y="9721106"/>
            <a:ext cx="3076363" cy="511731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7471FAF-6AC4-41D5-B51E-43FD47F5CC97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178477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8 mins</a:t>
            </a:r>
            <a:r>
              <a:rPr lang="en-US" baseline="0" dirty="0" smtClean="0"/>
              <a:t> self - introduction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1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7258355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13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371612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2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267944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3 minutes on text books and online resources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6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232392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7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056859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SG" dirty="0"/>
              <a:t>LKK: 3m video – Donald Knuth on his lifelong interest</a:t>
            </a:r>
            <a:r>
              <a:rPr lang="en-SG" baseline="0" dirty="0"/>
              <a:t> in studying algorithms.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8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354084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Learning how to think</a:t>
            </a:r>
          </a:p>
          <a:p>
            <a:r>
              <a:rPr lang="en-US" dirty="0" smtClean="0"/>
              <a:t>Thinking as in Logical Thinking</a:t>
            </a:r>
          </a:p>
          <a:p>
            <a:r>
              <a:rPr lang="en-US" dirty="0" smtClean="0"/>
              <a:t>Why</a:t>
            </a:r>
            <a:r>
              <a:rPr lang="en-US" baseline="0" dirty="0" smtClean="0"/>
              <a:t> not many make decision in a logical manner</a:t>
            </a:r>
            <a:endParaRPr lang="en-US" dirty="0" smtClean="0"/>
          </a:p>
          <a:p>
            <a:pPr marL="171450" indent="-171450">
              <a:buFontTx/>
              <a:buChar char="-"/>
            </a:pPr>
            <a:r>
              <a:rPr lang="en-US" dirty="0" smtClean="0"/>
              <a:t>Biologically difficult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Feelings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9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6520776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10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746745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11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584798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CPU consumption</a:t>
            </a:r>
          </a:p>
          <a:p>
            <a:r>
              <a:rPr lang="en-US" dirty="0" smtClean="0"/>
              <a:t>RAM consumption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471FAF-6AC4-41D5-B51E-43FD47F5CC97}" type="slidenum">
              <a:rPr lang="en-SG" smtClean="0"/>
              <a:pPr/>
              <a:t>12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32894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834257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2754602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7521424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179266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443073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956899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9974928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000" y="357188"/>
            <a:ext cx="6929437" cy="500062"/>
          </a:xfrm>
          <a:prstGeom prst="rect">
            <a:avLst/>
          </a:prstGeom>
        </p:spPr>
        <p:txBody>
          <a:bodyPr/>
          <a:lstStyle>
            <a:lvl1pPr>
              <a:defRPr sz="3200" baseline="0">
                <a:latin typeface="Avenir LT Std 55 Roman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SG" dirty="0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968855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086600" cy="7318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371600"/>
            <a:ext cx="4038600" cy="4759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759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4BF53132-8721-4762-94CB-51BEE83D45B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7678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086600" cy="7318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371600"/>
            <a:ext cx="4038600" cy="47593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4648200" y="1371600"/>
            <a:ext cx="4038600" cy="2303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4648200" y="3827463"/>
            <a:ext cx="4038600" cy="23034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C841D963-276C-4B76-A7D1-E1F79DB6FD6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0470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6994525" cy="917575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spcBef>
                <a:spcPts val="600"/>
              </a:spcBef>
              <a:defRPr>
                <a:latin typeface="+mn-lt"/>
              </a:defRPr>
            </a:lvl1pPr>
            <a:lvl2pPr>
              <a:lnSpc>
                <a:spcPct val="120000"/>
              </a:lnSpc>
              <a:spcBef>
                <a:spcPts val="600"/>
              </a:spcBef>
              <a:defRPr>
                <a:latin typeface="+mn-lt"/>
              </a:defRPr>
            </a:lvl2pPr>
            <a:lvl3pPr>
              <a:lnSpc>
                <a:spcPct val="120000"/>
              </a:lnSpc>
              <a:spcBef>
                <a:spcPts val="600"/>
              </a:spcBef>
              <a:defRPr>
                <a:latin typeface="+mn-lt"/>
              </a:defRPr>
            </a:lvl3pPr>
            <a:lvl4pPr>
              <a:lnSpc>
                <a:spcPct val="120000"/>
              </a:lnSpc>
              <a:spcBef>
                <a:spcPts val="600"/>
              </a:spcBef>
              <a:defRPr>
                <a:latin typeface="+mn-lt"/>
              </a:defRPr>
            </a:lvl4pPr>
            <a:lvl5pPr>
              <a:lnSpc>
                <a:spcPct val="120000"/>
              </a:lnSpc>
              <a:spcBef>
                <a:spcPts val="600"/>
              </a:spcBef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Slide Number Placeholder 5"/>
          <p:cNvSpPr txBox="1">
            <a:spLocks/>
          </p:cNvSpPr>
          <p:nvPr userDrawn="1"/>
        </p:nvSpPr>
        <p:spPr>
          <a:xfrm>
            <a:off x="6588224" y="638132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tx1">
                    <a:tint val="75000"/>
                  </a:schemeClr>
                </a:solidFill>
                <a:latin typeface="Avenir LT Std 55 Roman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0093026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138674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20916859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45372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88840"/>
            <a:ext cx="4040188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45372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8840"/>
            <a:ext cx="4041775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4103014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544" y="2204864"/>
            <a:ext cx="4040188" cy="45372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708920"/>
            <a:ext cx="4040188" cy="341724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4008" y="2204864"/>
            <a:ext cx="4041775" cy="45372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708920"/>
            <a:ext cx="4041775" cy="341724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325190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88840"/>
            <a:ext cx="4040188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8840"/>
            <a:ext cx="4041775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67533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988840"/>
            <a:ext cx="4040188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988840"/>
            <a:ext cx="4041775" cy="413732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480253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1279309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994525" cy="6429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  <a:latin typeface="Avenir LT Std 55 Roman" pitchFamily="34" charset="0"/>
              </a:defRPr>
            </a:lvl1pPr>
          </a:lstStyle>
          <a:p>
            <a:r>
              <a:rPr lang="en-US"/>
              <a:t>16/6/2014</a:t>
            </a:r>
            <a:endParaRPr lang="en-S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  <a:latin typeface="Avenir LT Std 55 Roman" pitchFamily="34" charset="0"/>
              </a:defRPr>
            </a:lvl1pPr>
          </a:lstStyle>
          <a:p>
            <a:r>
              <a:rPr lang="en-SG"/>
              <a:t>IWSP-MOU Clauses</a:t>
            </a:r>
            <a:endParaRPr lang="en-SG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  <a:latin typeface="Avenir LT Std 55 Roman" pitchFamily="34" charset="0"/>
              </a:defRPr>
            </a:lvl1pPr>
          </a:lstStyle>
          <a:p>
            <a:fld id="{16F9B84A-B1B7-4337-8E15-6991B2CE69DD}" type="slidenum">
              <a:rPr lang="en-SG" smtClean="0"/>
              <a:pPr/>
              <a:t>‹#›</a:t>
            </a:fld>
            <a:endParaRPr lang="en-SG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0" y="1004888"/>
            <a:ext cx="91440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0" y="917575"/>
            <a:ext cx="91440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0" y="957263"/>
            <a:ext cx="9144000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IT Logo Full Color Primary.png"/>
          <p:cNvPicPr>
            <a:picLocks noChangeAspect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1725" y="115888"/>
            <a:ext cx="1430338" cy="649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5641D07D-7B50-5652-9C64-26D662D4E552}"/>
              </a:ext>
            </a:extLst>
          </p:cNvPr>
          <p:cNvSpPr txBox="1"/>
          <p:nvPr userDrawn="1">
            <p:extLst>
              <p:ext uri="{1162E1C5-73C7-4A58-AE30-91384D911F3F}">
                <p184:classification xmlns="" xmlns:p184="http://schemas.microsoft.com/office/powerpoint/2018/4/main" val="hdr"/>
              </p:ext>
            </p:extLst>
          </p:nvPr>
        </p:nvSpPr>
        <p:spPr>
          <a:xfrm>
            <a:off x="4221163" y="63500"/>
            <a:ext cx="736600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SG" sz="1200">
                <a:solidFill>
                  <a:srgbClr val="000000">
                    <a:alpha val="50000"/>
                  </a:srgb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SIT Internal</a:t>
            </a:r>
          </a:p>
        </p:txBody>
      </p:sp>
    </p:spTree>
    <p:extLst>
      <p:ext uri="{BB962C8B-B14F-4D97-AF65-F5344CB8AC3E}">
        <p14:creationId xmlns:p14="http://schemas.microsoft.com/office/powerpoint/2010/main" val="13176880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hf hdr="0"/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tx1"/>
          </a:solidFill>
          <a:latin typeface="Avenir LT Std 55 Roman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Avenir LT Std 55 Roman" pitchFamily="34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Avenir LT Std 55 Roman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Avenir LT Std 55 Roman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Avenir LT Std 55 Roman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Avenir LT Std 55 Roman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ocw.mit.edu/courses/electrical-engineering-and-computer-science/6-006-introduction-to-algorithms-fall-2011/" TargetMode="External"/><Relationship Id="rId5" Type="http://schemas.openxmlformats.org/officeDocument/2006/relationships/hyperlink" Target="http://ocw.mit.edu/courses/electrical-engineering-and-computer-science/6-046j-introduction-to-algorithms-sma-5503-fall-2005/" TargetMode="External"/><Relationship Id="rId4" Type="http://schemas.openxmlformats.org/officeDocument/2006/relationships/hyperlink" Target="http://algs4.cs.princeton.edu/hom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hyperlink" Target="http://people.cs.vt.edu/~shaffer/Book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6"/>
          <p:cNvSpPr txBox="1">
            <a:spLocks/>
          </p:cNvSpPr>
          <p:nvPr/>
        </p:nvSpPr>
        <p:spPr>
          <a:xfrm>
            <a:off x="685800" y="2130425"/>
            <a:ext cx="7772400" cy="21626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venir LT Std 55 Roman" pitchFamily="34" charset="0"/>
                <a:ea typeface="+mj-ea"/>
                <a:cs typeface="+mj-cs"/>
              </a:defRPr>
            </a:lvl1pPr>
          </a:lstStyle>
          <a:p>
            <a:r>
              <a:rPr lang="en-US" sz="2800" dirty="0"/>
              <a:t>ICT1008 Data Structures and Algorithms</a:t>
            </a:r>
            <a:br>
              <a:rPr lang="en-US" sz="2800" dirty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Lecture 1a: Introduction</a:t>
            </a:r>
          </a:p>
          <a:p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sz="2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F9B84A-B1B7-4337-8E15-6991B2CE69DD}" type="slidenum">
              <a:rPr lang="en-SG" smtClean="0"/>
              <a:pPr/>
              <a:t>1</a:t>
            </a:fld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3895331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SG" b="1" dirty="0"/>
              <a:t>Definition:</a:t>
            </a:r>
            <a:r>
              <a:rPr lang="en-SG" dirty="0"/>
              <a:t/>
            </a:r>
            <a:br>
              <a:rPr lang="en-SG" dirty="0"/>
            </a:br>
            <a:r>
              <a:rPr lang="en-SG" dirty="0"/>
              <a:t>Finite sequence of rules/instructions for carrying out some calculation or procedure</a:t>
            </a:r>
          </a:p>
          <a:p>
            <a:endParaRPr lang="en-SG" dirty="0"/>
          </a:p>
          <a:p>
            <a:r>
              <a:rPr lang="en-SG" b="1" dirty="0" smtClean="0"/>
              <a:t>Properties:</a:t>
            </a:r>
            <a:endParaRPr lang="en-SG" b="1" dirty="0"/>
          </a:p>
          <a:p>
            <a:pPr lvl="2"/>
            <a:r>
              <a:rPr lang="en-SG" dirty="0"/>
              <a:t>Correct</a:t>
            </a:r>
          </a:p>
          <a:p>
            <a:pPr lvl="2"/>
            <a:r>
              <a:rPr lang="en-SG" dirty="0"/>
              <a:t>Terminate</a:t>
            </a:r>
          </a:p>
          <a:p>
            <a:pPr lvl="2"/>
            <a:r>
              <a:rPr lang="en-SG" dirty="0"/>
              <a:t>Efficient: time, space</a:t>
            </a:r>
          </a:p>
          <a:p>
            <a:pPr lvl="1"/>
            <a:endParaRPr lang="en-SG" sz="2000" dirty="0"/>
          </a:p>
          <a:p>
            <a:pPr lvl="1"/>
            <a:endParaRPr lang="en-SG" sz="2000" dirty="0"/>
          </a:p>
          <a:p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0000623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Properties of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SG" sz="2600" b="1" dirty="0"/>
              <a:t>Correctness</a:t>
            </a:r>
          </a:p>
          <a:p>
            <a:pPr lvl="2"/>
            <a:r>
              <a:rPr lang="en-SG" sz="2400" dirty="0"/>
              <a:t>As with a theorem, it is easy to show an algorithm is incorrect: just find a case where the algorithm fails.</a:t>
            </a:r>
          </a:p>
          <a:p>
            <a:pPr lvl="2"/>
            <a:r>
              <a:rPr lang="en-SG" sz="2400" dirty="0"/>
              <a:t>Showing that an algorithm is correct is much more difficult.</a:t>
            </a:r>
          </a:p>
          <a:p>
            <a:pPr lvl="2"/>
            <a:r>
              <a:rPr lang="en-SG" sz="2400" dirty="0"/>
              <a:t>Care in defining the solution domain can help with</a:t>
            </a:r>
            <a:br>
              <a:rPr lang="en-SG" sz="2400" dirty="0"/>
            </a:br>
            <a:r>
              <a:rPr lang="en-SG" sz="2400" dirty="0"/>
              <a:t>proving correctness.</a:t>
            </a:r>
          </a:p>
          <a:p>
            <a:pPr marL="457200" lvl="1" indent="0">
              <a:buNone/>
            </a:pPr>
            <a:endParaRPr lang="en-SG" sz="2600" dirty="0"/>
          </a:p>
          <a:p>
            <a:r>
              <a:rPr lang="en-SG" sz="2600" dirty="0"/>
              <a:t>Correctness can be shown:</a:t>
            </a:r>
          </a:p>
          <a:p>
            <a:pPr lvl="2"/>
            <a:r>
              <a:rPr lang="en-SG" sz="2400" dirty="0"/>
              <a:t>Formally - formal methods.</a:t>
            </a:r>
          </a:p>
          <a:p>
            <a:pPr lvl="2"/>
            <a:r>
              <a:rPr lang="en-SG" sz="2400" dirty="0"/>
              <a:t>Informally - programming &amp; testing.</a:t>
            </a:r>
          </a:p>
          <a:p>
            <a:pPr lvl="1"/>
            <a:endParaRPr lang="en-SG" sz="2600" dirty="0"/>
          </a:p>
          <a:p>
            <a:pPr lvl="1"/>
            <a:endParaRPr lang="en-SG" sz="2600" dirty="0"/>
          </a:p>
          <a:p>
            <a:endParaRPr lang="en-SG" sz="2600" dirty="0"/>
          </a:p>
        </p:txBody>
      </p:sp>
    </p:spTree>
    <p:extLst>
      <p:ext uri="{BB962C8B-B14F-4D97-AF65-F5344CB8AC3E}">
        <p14:creationId xmlns:p14="http://schemas.microsoft.com/office/powerpoint/2010/main" val="978945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Properties of Algorithms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b="1" dirty="0"/>
              <a:t>Efficiency</a:t>
            </a:r>
            <a:endParaRPr lang="en-SG" sz="2600" b="1" dirty="0"/>
          </a:p>
          <a:p>
            <a:pPr lvl="2"/>
            <a:r>
              <a:rPr lang="en-SG" sz="2600" u="sng" dirty="0"/>
              <a:t>Usually</a:t>
            </a:r>
            <a:r>
              <a:rPr lang="en-SG" sz="2600" dirty="0"/>
              <a:t> this is a measure of speed:</a:t>
            </a:r>
            <a:br>
              <a:rPr lang="en-SG" sz="2600" dirty="0"/>
            </a:br>
            <a:r>
              <a:rPr lang="en-SG" sz="2600" dirty="0"/>
              <a:t>how many instructions are needed?</a:t>
            </a:r>
          </a:p>
          <a:p>
            <a:pPr lvl="2"/>
            <a:r>
              <a:rPr lang="en-SG" sz="2600" u="sng" dirty="0"/>
              <a:t>Sometimes</a:t>
            </a:r>
            <a:r>
              <a:rPr lang="en-SG" sz="2600" dirty="0"/>
              <a:t> it is a measure of space:</a:t>
            </a:r>
            <a:br>
              <a:rPr lang="en-SG" sz="2600" dirty="0"/>
            </a:br>
            <a:r>
              <a:rPr lang="en-SG" sz="2600" dirty="0"/>
              <a:t>how much storage is needed?</a:t>
            </a:r>
          </a:p>
          <a:p>
            <a:pPr lvl="2"/>
            <a:r>
              <a:rPr lang="en-SG" sz="2600" u="sng" dirty="0"/>
              <a:t>Rarely</a:t>
            </a:r>
            <a:r>
              <a:rPr lang="en-SG" sz="2600" dirty="0"/>
              <a:t>, it is a measure of some other property or combination of properties.</a:t>
            </a:r>
          </a:p>
          <a:p>
            <a:pPr lvl="3"/>
            <a:r>
              <a:rPr lang="en-SG" sz="2600" dirty="0"/>
              <a:t>Performance</a:t>
            </a:r>
          </a:p>
          <a:p>
            <a:pPr lvl="3"/>
            <a:r>
              <a:rPr lang="en-SG" sz="2600" dirty="0"/>
              <a:t>Cost associated with the implementation</a:t>
            </a:r>
          </a:p>
          <a:p>
            <a:pPr lvl="3"/>
            <a:r>
              <a:rPr lang="en-SG" sz="2600" dirty="0"/>
              <a:t>Energy consumption</a:t>
            </a:r>
          </a:p>
          <a:p>
            <a:pPr lvl="1"/>
            <a:endParaRPr lang="en-SG" sz="2600" dirty="0"/>
          </a:p>
          <a:p>
            <a:pPr lvl="1"/>
            <a:endParaRPr lang="en-SG" sz="2600" dirty="0"/>
          </a:p>
          <a:p>
            <a:endParaRPr lang="en-SG" sz="2600" dirty="0"/>
          </a:p>
        </p:txBody>
      </p:sp>
    </p:spTree>
    <p:extLst>
      <p:ext uri="{BB962C8B-B14F-4D97-AF65-F5344CB8AC3E}">
        <p14:creationId xmlns:p14="http://schemas.microsoft.com/office/powerpoint/2010/main" val="1856955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Data Structures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2304256"/>
          </a:xfrm>
        </p:spPr>
        <p:txBody>
          <a:bodyPr>
            <a:normAutofit/>
          </a:bodyPr>
          <a:lstStyle/>
          <a:p>
            <a:r>
              <a:rPr lang="en-SG" dirty="0"/>
              <a:t>Data structures – </a:t>
            </a:r>
            <a:r>
              <a:rPr lang="en-SG" u="sng" dirty="0"/>
              <a:t>more than just data</a:t>
            </a:r>
            <a:r>
              <a:rPr lang="en-SG" dirty="0"/>
              <a:t>?</a:t>
            </a:r>
          </a:p>
          <a:p>
            <a:pPr lvl="2"/>
            <a:r>
              <a:rPr lang="en-SG" dirty="0"/>
              <a:t>Organised collection of data</a:t>
            </a:r>
            <a:endParaRPr lang="en-SG" sz="2400" dirty="0"/>
          </a:p>
          <a:p>
            <a:pPr lvl="2"/>
            <a:r>
              <a:rPr lang="en-SG" dirty="0"/>
              <a:t>Represent an abstract data type in an efficient (hopefully) way</a:t>
            </a:r>
          </a:p>
          <a:p>
            <a:pPr lvl="3"/>
            <a:r>
              <a:rPr lang="en-SG" dirty="0"/>
              <a:t>Allow for efficient access by the algorithm</a:t>
            </a:r>
          </a:p>
          <a:p>
            <a:pPr lvl="3"/>
            <a:r>
              <a:rPr lang="en-SG" dirty="0"/>
              <a:t>Use minimum storage </a:t>
            </a:r>
          </a:p>
          <a:p>
            <a:pPr lvl="1"/>
            <a:endParaRPr lang="en-SG" sz="2000" dirty="0"/>
          </a:p>
          <a:p>
            <a:pPr lvl="1"/>
            <a:endParaRPr lang="en-SG" sz="2000" dirty="0"/>
          </a:p>
          <a:p>
            <a:endParaRPr lang="en-US" sz="2800" dirty="0" smtClean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3789040"/>
            <a:ext cx="8229600" cy="2304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SG" dirty="0" smtClean="0"/>
              <a:t>Data Structures </a:t>
            </a:r>
            <a:r>
              <a:rPr lang="en-SG" b="1" dirty="0" smtClean="0"/>
              <a:t>and</a:t>
            </a:r>
            <a:r>
              <a:rPr lang="en-SG" dirty="0" smtClean="0"/>
              <a:t> Algorithm</a:t>
            </a:r>
          </a:p>
          <a:p>
            <a:pPr lvl="1"/>
            <a:r>
              <a:rPr lang="en-US" sz="1600" dirty="0" smtClean="0"/>
              <a:t>Algorithm operate on Data Structures</a:t>
            </a:r>
          </a:p>
          <a:p>
            <a:pPr lvl="1"/>
            <a:r>
              <a:rPr lang="en-US" sz="1600" dirty="0" smtClean="0"/>
              <a:t>Data Structure contains information about the system state at a point in time</a:t>
            </a:r>
          </a:p>
          <a:p>
            <a:pPr lvl="1"/>
            <a:r>
              <a:rPr lang="en-US" sz="1600" dirty="0" smtClean="0"/>
              <a:t>Algorithm describes the capability or uses of the system</a:t>
            </a:r>
          </a:p>
          <a:p>
            <a:pPr lvl="1"/>
            <a:r>
              <a:rPr lang="en-US" sz="1600" dirty="0" smtClean="0"/>
              <a:t>Choose the right data structures and algorithms for a problem</a:t>
            </a:r>
          </a:p>
          <a:p>
            <a:pPr lvl="1"/>
            <a:endParaRPr lang="en-SG" sz="1600" dirty="0" smtClean="0"/>
          </a:p>
          <a:p>
            <a:pPr lvl="1"/>
            <a:endParaRPr lang="en-SG" sz="2000" dirty="0" smtClean="0"/>
          </a:p>
          <a:p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851082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51520" y="0"/>
            <a:ext cx="6850509" cy="917575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Agenda &amp; Learn Outcomes</a:t>
            </a:r>
            <a:endParaRPr lang="en-SG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68761"/>
            <a:ext cx="8229600" cy="165618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SG" b="1" dirty="0" smtClean="0"/>
              <a:t>Agenda</a:t>
            </a:r>
          </a:p>
          <a:p>
            <a:r>
              <a:rPr lang="en-SG" dirty="0" smtClean="0"/>
              <a:t>Course </a:t>
            </a:r>
            <a:r>
              <a:rPr lang="en-SG" dirty="0"/>
              <a:t>Introduction</a:t>
            </a:r>
          </a:p>
          <a:p>
            <a:r>
              <a:rPr lang="en-SG" dirty="0"/>
              <a:t>Motivations</a:t>
            </a:r>
          </a:p>
          <a:p>
            <a:r>
              <a:rPr lang="en-SG" dirty="0"/>
              <a:t>Schedule &amp; Assessments</a:t>
            </a:r>
          </a:p>
          <a:p>
            <a:endParaRPr lang="en-SG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07504" y="0"/>
            <a:ext cx="6994525" cy="9175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Avenir LT Std 55 Roman" pitchFamily="34" charset="0"/>
                <a:ea typeface="+mj-ea"/>
                <a:cs typeface="+mj-cs"/>
              </a:defRPr>
            </a:lvl1pPr>
          </a:lstStyle>
          <a:p>
            <a:endParaRPr lang="en-SG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1922" y="3068960"/>
            <a:ext cx="8424936" cy="3162704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b="1" dirty="0" smtClean="0"/>
              <a:t>1</a:t>
            </a:r>
            <a:r>
              <a:rPr lang="en-US" sz="2400" b="1" baseline="30000" dirty="0" smtClean="0"/>
              <a:t>st</a:t>
            </a:r>
            <a:r>
              <a:rPr lang="en-US" sz="2400" b="1" dirty="0" smtClean="0"/>
              <a:t> Half Learning Outcomes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To analyze the order of growth of time and space complexity of algorithms using Big-Oh notation.</a:t>
            </a:r>
            <a:endParaRPr lang="en-SG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To describe and differentiate various algorithmic approaches such as recursion, divide and conquer, greedy, backtracking and dynamic programming.</a:t>
            </a:r>
            <a:endParaRPr lang="en-SG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To evaluate and select appropriate algorithms and data structures for solving problems, such as sorting</a:t>
            </a:r>
            <a:endParaRPr lang="en-SG" sz="2400" dirty="0" smtClean="0"/>
          </a:p>
          <a:p>
            <a:pPr marL="457200" indent="-457200">
              <a:buFont typeface="+mj-lt"/>
              <a:buAutoNum type="arabicPeriod"/>
            </a:pPr>
            <a:r>
              <a:rPr lang="en-US" sz="2400" dirty="0" smtClean="0"/>
              <a:t>To implement algorithms and data structures for solving problems.</a:t>
            </a:r>
            <a:endParaRPr lang="en-SG" sz="2400" dirty="0" smtClean="0"/>
          </a:p>
          <a:p>
            <a:pPr marL="457200" indent="-457200">
              <a:buFont typeface="+mj-lt"/>
              <a:buAutoNum type="arabicPeriod"/>
            </a:pPr>
            <a:endParaRPr lang="en-SG" sz="2400" dirty="0"/>
          </a:p>
        </p:txBody>
      </p:sp>
    </p:spTree>
    <p:extLst>
      <p:ext uri="{BB962C8B-B14F-4D97-AF65-F5344CB8AC3E}">
        <p14:creationId xmlns:p14="http://schemas.microsoft.com/office/powerpoint/2010/main" val="277182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Assessment Weightage</a:t>
            </a:r>
            <a:endParaRPr lang="en-S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68760"/>
            <a:ext cx="4978896" cy="4857403"/>
          </a:xfrm>
        </p:spPr>
        <p:txBody>
          <a:bodyPr/>
          <a:lstStyle/>
          <a:p>
            <a:r>
              <a:rPr lang="en-US" dirty="0"/>
              <a:t>Lab 10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No tutorial on week 1</a:t>
            </a:r>
            <a:endParaRPr lang="en-US" dirty="0"/>
          </a:p>
          <a:p>
            <a:r>
              <a:rPr lang="en-US" dirty="0"/>
              <a:t>Assignment – 20%</a:t>
            </a:r>
          </a:p>
          <a:p>
            <a:r>
              <a:rPr lang="en-US" dirty="0"/>
              <a:t>Quiz 1 – 35</a:t>
            </a:r>
            <a:r>
              <a:rPr lang="en-US" dirty="0" smtClean="0"/>
              <a:t>% 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wk</a:t>
            </a:r>
            <a:r>
              <a:rPr lang="en-US" dirty="0" smtClean="0"/>
              <a:t> 6, </a:t>
            </a:r>
            <a:r>
              <a:rPr lang="en-US" dirty="0" err="1" smtClean="0"/>
              <a:t>monday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Quiz 2 – 35</a:t>
            </a:r>
            <a:r>
              <a:rPr lang="en-US" dirty="0" smtClean="0"/>
              <a:t>%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wk</a:t>
            </a:r>
            <a:r>
              <a:rPr lang="en-US" dirty="0" smtClean="0"/>
              <a:t> 13, </a:t>
            </a:r>
            <a:r>
              <a:rPr lang="en-US" dirty="0" err="1" smtClean="0"/>
              <a:t>monday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1412776"/>
            <a:ext cx="4533933" cy="415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458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Schedule</a:t>
            </a:r>
            <a:endParaRPr lang="en-SG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89500"/>
            <a:ext cx="9144000" cy="3879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0" y="5571092"/>
            <a:ext cx="6804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smtClean="0"/>
              <a:t>Note: No </a:t>
            </a:r>
            <a:r>
              <a:rPr lang="en-US" dirty="0"/>
              <a:t>tutorial on week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63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Lab Schedule</a:t>
            </a:r>
            <a:endParaRPr lang="en-SG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124744"/>
            <a:ext cx="5353089" cy="312422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3928" y="3212976"/>
            <a:ext cx="4895886" cy="347665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7504" y="4725144"/>
            <a:ext cx="68042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smtClean="0"/>
              <a:t>Note: No </a:t>
            </a:r>
            <a:r>
              <a:rPr lang="en-US" dirty="0"/>
              <a:t>tutorial on week 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48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SG" sz="3600" dirty="0"/>
              <a:t>Resources (Textbook)</a:t>
            </a:r>
          </a:p>
        </p:txBody>
      </p:sp>
      <p:sp>
        <p:nvSpPr>
          <p:cNvPr id="3" name="AutoShape 2" descr="Image result for algorithm rober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6" name="AutoShape 4" descr="Image result for algorithm rober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553" y="1340768"/>
            <a:ext cx="1582167" cy="199353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987824" y="1268760"/>
            <a:ext cx="5904656" cy="22775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b="1" dirty="0"/>
              <a:t>Algorithms </a:t>
            </a:r>
          </a:p>
          <a:p>
            <a:r>
              <a:rPr lang="en-SG" dirty="0"/>
              <a:t>by Robert Sedgewick and Kevin Wayne. </a:t>
            </a:r>
          </a:p>
          <a:p>
            <a:r>
              <a:rPr lang="en-SG" dirty="0"/>
              <a:t>Addison-Wesley Professional. </a:t>
            </a:r>
          </a:p>
          <a:p>
            <a:r>
              <a:rPr lang="en-SG" dirty="0"/>
              <a:t>4</a:t>
            </a:r>
            <a:r>
              <a:rPr lang="en-SG" baseline="30000" dirty="0"/>
              <a:t>th</a:t>
            </a:r>
            <a:r>
              <a:rPr lang="en-SG" dirty="0"/>
              <a:t> edition, 2011.</a:t>
            </a:r>
          </a:p>
          <a:p>
            <a:endParaRPr lang="en-US" dirty="0"/>
          </a:p>
          <a:p>
            <a:r>
              <a:rPr lang="en-US" dirty="0"/>
              <a:t>The site for the book is at:</a:t>
            </a:r>
          </a:p>
          <a:p>
            <a:r>
              <a:rPr lang="en-US" sz="1600" dirty="0">
                <a:hlinkClick r:id="rId4"/>
              </a:rPr>
              <a:t>http://</a:t>
            </a:r>
            <a:r>
              <a:rPr lang="en-US" sz="1600" dirty="0" smtClean="0">
                <a:hlinkClick r:id="rId4"/>
              </a:rPr>
              <a:t>algs4.cs.princeton.edu/home</a:t>
            </a:r>
            <a:endParaRPr lang="en-US" dirty="0"/>
          </a:p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987824" y="3488809"/>
            <a:ext cx="590465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SG" b="1" dirty="0"/>
              <a:t>Introduction to Algorithms </a:t>
            </a:r>
          </a:p>
          <a:p>
            <a:r>
              <a:rPr lang="en-SG" dirty="0"/>
              <a:t>by Thomas H. </a:t>
            </a:r>
            <a:r>
              <a:rPr lang="en-SG" dirty="0" err="1"/>
              <a:t>Cormen</a:t>
            </a:r>
            <a:r>
              <a:rPr lang="en-SG" dirty="0"/>
              <a:t>, Charles E. </a:t>
            </a:r>
            <a:r>
              <a:rPr lang="en-SG" dirty="0" err="1"/>
              <a:t>Leiserson</a:t>
            </a:r>
            <a:r>
              <a:rPr lang="en-SG" dirty="0"/>
              <a:t>, Ronald L. </a:t>
            </a:r>
            <a:r>
              <a:rPr lang="en-SG" dirty="0" err="1"/>
              <a:t>Rivest</a:t>
            </a:r>
            <a:r>
              <a:rPr lang="en-SG" dirty="0"/>
              <a:t> and Clifford Stein. </a:t>
            </a:r>
          </a:p>
          <a:p>
            <a:r>
              <a:rPr lang="en-SG" dirty="0"/>
              <a:t>The MIT Press. 3rd edition, 2009. </a:t>
            </a:r>
          </a:p>
          <a:p>
            <a:endParaRPr lang="en-US" dirty="0"/>
          </a:p>
          <a:p>
            <a:r>
              <a:rPr lang="en-US" dirty="0"/>
              <a:t>Online Resource:</a:t>
            </a:r>
          </a:p>
          <a:p>
            <a:r>
              <a:rPr lang="en-US" sz="1400" dirty="0">
                <a:hlinkClick r:id="rId5"/>
              </a:rPr>
              <a:t>http://ocw.mit.edu/courses/electrical-engineering-and-computer-science/6-046j-introduction-to-algorithms-sma-5503-fall-2005/</a:t>
            </a:r>
            <a:endParaRPr lang="en-US" sz="1400" dirty="0"/>
          </a:p>
          <a:p>
            <a:endParaRPr lang="en-US" sz="1400" dirty="0"/>
          </a:p>
          <a:p>
            <a:r>
              <a:rPr lang="en-SG" sz="1400" dirty="0">
                <a:hlinkClick r:id="rId6"/>
              </a:rPr>
              <a:t>http://ocw.mit.edu/courses/electrical-engineering-and-computer-science/6-006-introduction-to-algorithms-fall-2011/</a:t>
            </a:r>
            <a:endParaRPr lang="en-SG" sz="1400" dirty="0"/>
          </a:p>
          <a:p>
            <a:endParaRPr lang="en-SG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0375" y="3558385"/>
            <a:ext cx="2171610" cy="2448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8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en-SG" sz="3600" dirty="0"/>
              <a:t>Resources (Reference Books)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6246" y="4365104"/>
            <a:ext cx="8280920" cy="1716824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sz="2000" dirty="0"/>
              <a:t>The Art of Computer Programming, Volumes 1-4A Boxed Set by Donald E. Knuth. Addison-Wesley Professional. 1st edition, 2011.</a:t>
            </a:r>
            <a:endParaRPr lang="en-SG" sz="2400" dirty="0"/>
          </a:p>
        </p:txBody>
      </p:sp>
      <p:sp>
        <p:nvSpPr>
          <p:cNvPr id="3" name="AutoShape 2" descr="Image result for algorithm robert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sp>
        <p:nvSpPr>
          <p:cNvPr id="6" name="AutoShape 4" descr="Image result for algorithm robert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S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568" y="1435697"/>
            <a:ext cx="1844799" cy="2707863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8508" y="1435696"/>
            <a:ext cx="1796563" cy="27078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9911" y="1435696"/>
            <a:ext cx="1855847" cy="27078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8424" y="1435696"/>
            <a:ext cx="1848742" cy="270786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3" name="Content Placeholder 2"/>
          <p:cNvSpPr txBox="1">
            <a:spLocks/>
          </p:cNvSpPr>
          <p:nvPr/>
        </p:nvSpPr>
        <p:spPr>
          <a:xfrm>
            <a:off x="307975" y="5266357"/>
            <a:ext cx="8656512" cy="1330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 smtClean="0"/>
              <a:t>Many other good free resources are available online</a:t>
            </a:r>
            <a:endParaRPr lang="en-US" sz="1800" dirty="0"/>
          </a:p>
          <a:p>
            <a:pPr lvl="1"/>
            <a:r>
              <a:rPr lang="en-US" sz="1400" dirty="0" err="1" smtClean="0"/>
              <a:t>Ebook</a:t>
            </a:r>
            <a:r>
              <a:rPr lang="en-US" sz="1400" dirty="0" smtClean="0"/>
              <a:t> by Clifford A. Shaffer: </a:t>
            </a:r>
            <a:br>
              <a:rPr lang="en-US" sz="1400" dirty="0" smtClean="0"/>
            </a:br>
            <a:r>
              <a:rPr lang="en-US" sz="1400" u="sng" dirty="0" smtClean="0">
                <a:hlinkClick r:id="rId7"/>
              </a:rPr>
              <a:t>Data Structures and Algorithm Analysis</a:t>
            </a:r>
            <a:br>
              <a:rPr lang="en-US" sz="1400" u="sng" dirty="0" smtClean="0">
                <a:hlinkClick r:id="rId7"/>
              </a:rPr>
            </a:br>
            <a:r>
              <a:rPr lang="en-US" sz="1400" u="sng" dirty="0" smtClean="0">
                <a:hlinkClick r:id="rId7"/>
              </a:rPr>
              <a:t>http://people.cs.vt.edu/~shaffer/Book/</a:t>
            </a:r>
            <a:endParaRPr lang="en-SG" sz="1400" dirty="0"/>
          </a:p>
        </p:txBody>
      </p:sp>
    </p:spTree>
    <p:extLst>
      <p:ext uri="{BB962C8B-B14F-4D97-AF65-F5344CB8AC3E}">
        <p14:creationId xmlns:p14="http://schemas.microsoft.com/office/powerpoint/2010/main" val="5239250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onald Knuth - Computer scientist - Why I chose analysis of algorithms as a subject - Web of Stori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9304" y="1100610"/>
            <a:ext cx="6141869" cy="460640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368698" y="5736158"/>
            <a:ext cx="521952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33363" indent="-233363"/>
            <a:r>
              <a:rPr lang="en-SG" sz="3200" dirty="0">
                <a:latin typeface="Cambria Math" panose="02040503050406030204" pitchFamily="18" charset="0"/>
                <a:ea typeface="Cambria Math" panose="02040503050406030204" pitchFamily="18" charset="0"/>
              </a:rPr>
              <a:t>“ An algorithm must be seen to be believed. ” - Knuth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107504" y="0"/>
            <a:ext cx="6994525" cy="917575"/>
          </a:xfrm>
        </p:spPr>
        <p:txBody>
          <a:bodyPr/>
          <a:lstStyle/>
          <a:p>
            <a:r>
              <a:rPr lang="en-SG" dirty="0"/>
              <a:t>Why study algorithms?</a:t>
            </a:r>
          </a:p>
        </p:txBody>
      </p:sp>
    </p:spTree>
    <p:extLst>
      <p:ext uri="{BB962C8B-B14F-4D97-AF65-F5344CB8AC3E}">
        <p14:creationId xmlns:p14="http://schemas.microsoft.com/office/powerpoint/2010/main" val="3932377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Why study algorithms?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SG" sz="2000" dirty="0"/>
              <a:t>Their impact is broad and far-reaching.</a:t>
            </a:r>
          </a:p>
          <a:p>
            <a:pPr marL="0" indent="0">
              <a:buNone/>
            </a:pPr>
            <a:endParaRPr lang="en-SG" sz="2000" dirty="0"/>
          </a:p>
          <a:p>
            <a:pPr marL="0" indent="0">
              <a:buNone/>
            </a:pPr>
            <a:r>
              <a:rPr lang="en-SG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Internet</a:t>
            </a:r>
            <a:r>
              <a:rPr lang="en-SG" sz="2000" dirty="0"/>
              <a:t>. Web search, packet routing, distributed file sharing, ...</a:t>
            </a:r>
          </a:p>
          <a:p>
            <a:pPr marL="0" indent="0">
              <a:buNone/>
            </a:pPr>
            <a:r>
              <a:rPr lang="en-SG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Biology</a:t>
            </a:r>
            <a:r>
              <a:rPr lang="en-SG" sz="2000" dirty="0"/>
              <a:t>. Human genome project, protein folding, …</a:t>
            </a:r>
          </a:p>
          <a:p>
            <a:pPr marL="0" indent="0">
              <a:buNone/>
            </a:pPr>
            <a:r>
              <a:rPr lang="en-SG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Computers</a:t>
            </a:r>
            <a:r>
              <a:rPr lang="en-SG" sz="2000" dirty="0"/>
              <a:t>. Circuit layout, file system, compilers, …</a:t>
            </a:r>
          </a:p>
          <a:p>
            <a:pPr marL="0" indent="0">
              <a:buNone/>
            </a:pPr>
            <a:r>
              <a:rPr lang="en-SG" sz="20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Computer graphics</a:t>
            </a:r>
            <a:r>
              <a:rPr lang="en-SG" sz="2000" dirty="0"/>
              <a:t>. Movies, video games, virtual reality, …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0066" y="3933056"/>
            <a:ext cx="7980366" cy="2160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6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SG" sz="200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Security</a:t>
            </a:r>
            <a:r>
              <a:rPr lang="en-SG" sz="2000" smtClean="0"/>
              <a:t>. Cell phones, e-commerce, voting machines, …</a:t>
            </a:r>
          </a:p>
          <a:p>
            <a:pPr marL="0" indent="0">
              <a:buFont typeface="Arial" pitchFamily="34" charset="0"/>
              <a:buNone/>
            </a:pPr>
            <a:r>
              <a:rPr lang="en-SG" sz="200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Multimedia</a:t>
            </a:r>
            <a:r>
              <a:rPr lang="en-SG" sz="2000" smtClean="0"/>
              <a:t>. MP3, JPG, DivX, HDTV, face recognition, …</a:t>
            </a:r>
          </a:p>
          <a:p>
            <a:pPr marL="0" indent="0">
              <a:buFont typeface="Arial" pitchFamily="34" charset="0"/>
              <a:buNone/>
            </a:pPr>
            <a:r>
              <a:rPr lang="en-SG" sz="200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Social networks</a:t>
            </a:r>
            <a:r>
              <a:rPr lang="en-SG" sz="2000" smtClean="0"/>
              <a:t>. Recommendations, news feeds, advertisements, …</a:t>
            </a:r>
          </a:p>
          <a:p>
            <a:pPr marL="0" indent="0">
              <a:buFont typeface="Arial" pitchFamily="34" charset="0"/>
              <a:buNone/>
            </a:pPr>
            <a:r>
              <a:rPr lang="en-SG" sz="2000" smtClean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Physics</a:t>
            </a:r>
            <a:r>
              <a:rPr lang="en-SG" sz="2000" smtClean="0"/>
              <a:t>. N-body simulation, particle collision simulation, …</a:t>
            </a:r>
            <a:endParaRPr lang="en-SG" sz="2000" dirty="0"/>
          </a:p>
        </p:txBody>
      </p:sp>
    </p:spTree>
    <p:extLst>
      <p:ext uri="{BB962C8B-B14F-4D97-AF65-F5344CB8AC3E}">
        <p14:creationId xmlns:p14="http://schemas.microsoft.com/office/powerpoint/2010/main" val="3702068157"/>
      </p:ext>
    </p:extLst>
  </p:cSld>
  <p:clrMapOvr>
    <a:masterClrMapping/>
  </p:clrMapOvr>
</p:sld>
</file>

<file path=ppt/theme/theme1.xml><?xml version="1.0" encoding="utf-8"?>
<a:theme xmlns:a="http://schemas.openxmlformats.org/drawingml/2006/main" name="SI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33046</TotalTime>
  <Words>580</Words>
  <Application>Microsoft Office PowerPoint</Application>
  <PresentationFormat>On-screen Show (4:3)</PresentationFormat>
  <Paragraphs>117</Paragraphs>
  <Slides>13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Avenir LT Std 55 Roman</vt:lpstr>
      <vt:lpstr>Arial</vt:lpstr>
      <vt:lpstr>Calibri</vt:lpstr>
      <vt:lpstr>Cambria Math</vt:lpstr>
      <vt:lpstr>Consolas</vt:lpstr>
      <vt:lpstr>SIT</vt:lpstr>
      <vt:lpstr>PowerPoint Presentation</vt:lpstr>
      <vt:lpstr>Agenda &amp; Learn Outcomes</vt:lpstr>
      <vt:lpstr>Assessment Weightage</vt:lpstr>
      <vt:lpstr>Lab Schedule</vt:lpstr>
      <vt:lpstr>Lab Schedule</vt:lpstr>
      <vt:lpstr>Resources (Textbook)</vt:lpstr>
      <vt:lpstr>Resources (Reference Books)</vt:lpstr>
      <vt:lpstr>Why study algorithms?</vt:lpstr>
      <vt:lpstr>Why study algorithms?</vt:lpstr>
      <vt:lpstr>Algorithm</vt:lpstr>
      <vt:lpstr>Properties of Algorithms</vt:lpstr>
      <vt:lpstr>Properties of Algorithms</vt:lpstr>
      <vt:lpstr>Data Structures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ICT1008 Graph Algorithm 1</dc:title>
  <dc:creator>Malcolm Low</dc:creator>
  <cp:keywords>ICT1008</cp:keywords>
  <cp:lastModifiedBy>Microsoft account</cp:lastModifiedBy>
  <cp:revision>495</cp:revision>
  <cp:lastPrinted>2018-01-07T16:00:00Z</cp:lastPrinted>
  <dcterms:created xsi:type="dcterms:W3CDTF">2014-03-11T01:58:01Z</dcterms:created>
  <dcterms:modified xsi:type="dcterms:W3CDTF">2025-05-02T05:10:47Z</dcterms:modified>
  <cp:category>ICT1008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7766c061-8e16-473d-8aec-8fc5553e8a9b_Enabled">
    <vt:lpwstr>true</vt:lpwstr>
  </property>
  <property fmtid="{D5CDD505-2E9C-101B-9397-08002B2CF9AE}" pid="3" name="MSIP_Label_7766c061-8e16-473d-8aec-8fc5553e8a9b_SetDate">
    <vt:lpwstr>2025-03-10T06:12:36Z</vt:lpwstr>
  </property>
  <property fmtid="{D5CDD505-2E9C-101B-9397-08002B2CF9AE}" pid="4" name="MSIP_Label_7766c061-8e16-473d-8aec-8fc5553e8a9b_Method">
    <vt:lpwstr>Privileged</vt:lpwstr>
  </property>
  <property fmtid="{D5CDD505-2E9C-101B-9397-08002B2CF9AE}" pid="5" name="MSIP_Label_7766c061-8e16-473d-8aec-8fc5553e8a9b_Name">
    <vt:lpwstr>SIT Internal</vt:lpwstr>
  </property>
  <property fmtid="{D5CDD505-2E9C-101B-9397-08002B2CF9AE}" pid="6" name="MSIP_Label_7766c061-8e16-473d-8aec-8fc5553e8a9b_SiteId">
    <vt:lpwstr>64991f7f-44d6-4d8c-9cd4-7862e8cb94c6</vt:lpwstr>
  </property>
  <property fmtid="{D5CDD505-2E9C-101B-9397-08002B2CF9AE}" pid="7" name="MSIP_Label_7766c061-8e16-473d-8aec-8fc5553e8a9b_ActionId">
    <vt:lpwstr>993f7e79-f328-40b9-a863-8373f2ea6aa9</vt:lpwstr>
  </property>
  <property fmtid="{D5CDD505-2E9C-101B-9397-08002B2CF9AE}" pid="8" name="MSIP_Label_7766c061-8e16-473d-8aec-8fc5553e8a9b_ContentBits">
    <vt:lpwstr>1</vt:lpwstr>
  </property>
  <property fmtid="{D5CDD505-2E9C-101B-9397-08002B2CF9AE}" pid="9" name="MSIP_Label_7766c061-8e16-473d-8aec-8fc5553e8a9b_Tag">
    <vt:lpwstr>10, 0, 1, 1</vt:lpwstr>
  </property>
  <property fmtid="{D5CDD505-2E9C-101B-9397-08002B2CF9AE}" pid="10" name="ClassificationContentMarkingHeaderLocations">
    <vt:lpwstr>SIT:12</vt:lpwstr>
  </property>
  <property fmtid="{D5CDD505-2E9C-101B-9397-08002B2CF9AE}" pid="11" name="ClassificationContentMarkingHeaderText">
    <vt:lpwstr>SIT Internal</vt:lpwstr>
  </property>
</Properties>
</file>

<file path=docProps/thumbnail.jpeg>
</file>